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22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70561" y="1985963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670561" y="4164965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8" y="228600"/>
            <a:ext cx="460163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4340352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368" y="273051"/>
            <a:ext cx="6129865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4" y="3733801"/>
            <a:ext cx="4340352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5741" y="6423586"/>
            <a:ext cx="4422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05" y="3124200"/>
            <a:ext cx="5197696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4614211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205" y="3995737"/>
            <a:ext cx="5197696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0147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1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1" y="5257800"/>
            <a:ext cx="8254876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436283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6" y="228600"/>
            <a:ext cx="851622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8242148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6" y="3733801"/>
            <a:ext cx="8239421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683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61974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069917" y="4535424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0"/>
            <a:ext cx="56472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53555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5" y="3733801"/>
            <a:ext cx="5353739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34542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1" name="Rectangle 10"/>
          <p:cNvSpPr/>
          <p:nvPr/>
        </p:nvSpPr>
        <p:spPr>
          <a:xfrm>
            <a:off x="6165851" y="4534726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65851" y="2381663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70848" y="2381662"/>
            <a:ext cx="27432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0" y="3124200"/>
            <a:ext cx="414528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365248"/>
            <a:ext cx="5653492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3995737"/>
            <a:ext cx="414528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3815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70540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0833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1029" y="954742"/>
            <a:ext cx="908424" cy="5171422"/>
          </a:xfrm>
        </p:spPr>
        <p:txBody>
          <a:bodyPr vert="eaVert" anchor="t" anchorCtr="0"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58757"/>
            <a:ext cx="9144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00967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3" y="134471"/>
            <a:ext cx="10075084" cy="995082"/>
          </a:xfrm>
        </p:spPr>
        <p:txBody>
          <a:bodyPr anchor="b" anchorCtr="0"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691" y="1129553"/>
            <a:ext cx="1007861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74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dirty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779495"/>
            <a:ext cx="41148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8543" y="228600"/>
            <a:ext cx="1093457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124201"/>
            <a:ext cx="75184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4495801"/>
            <a:ext cx="75184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1" y="6248775"/>
            <a:ext cx="1966259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248775"/>
            <a:ext cx="7518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248775"/>
            <a:ext cx="738717" cy="365125"/>
          </a:xfrm>
        </p:spPr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71483" y="3110755"/>
            <a:ext cx="3478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1" y="228600"/>
            <a:ext cx="283633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0" y="1985963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64690" y="4164965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</p:spPr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981201"/>
            <a:ext cx="10075084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F8194B1-A188-444E-ADE4-E4C3A01A0DA4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C78F53C-520B-7544-A422-7BDAE7AF308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  <p:sldLayoutId id="2147483794" r:id="rId18"/>
    <p:sldLayoutId id="2147483795" r:id="rId19"/>
    <p:sldLayoutId id="214748379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Australian Governance Standards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5558119"/>
            <a:ext cx="6400800" cy="768791"/>
          </a:xfrm>
        </p:spPr>
        <p:txBody>
          <a:bodyPr>
            <a:noAutofit/>
          </a:bodyPr>
          <a:lstStyle/>
          <a:p>
            <a:r>
              <a:rPr lang="en-US" sz="2000" dirty="0"/>
              <a:t>Associate Professor Rosemary Teele Langford, Melbourne Law School</a:t>
            </a:r>
          </a:p>
        </p:txBody>
      </p:sp>
    </p:spTree>
    <p:extLst>
      <p:ext uri="{BB962C8B-B14F-4D97-AF65-F5344CB8AC3E}">
        <p14:creationId xmlns:p14="http://schemas.microsoft.com/office/powerpoint/2010/main" val="28599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Broader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4" y="1244601"/>
            <a:ext cx="8188326" cy="4881563"/>
          </a:xfrm>
        </p:spPr>
        <p:txBody>
          <a:bodyPr/>
          <a:lstStyle/>
          <a:p>
            <a:r>
              <a:rPr lang="en-US" sz="2400" dirty="0"/>
              <a:t>Spotlight on governance in Australia</a:t>
            </a:r>
          </a:p>
          <a:p>
            <a:pPr lvl="1"/>
            <a:r>
              <a:rPr lang="en-US" sz="2000" dirty="0"/>
              <a:t>Banking Royal Commission </a:t>
            </a:r>
          </a:p>
          <a:p>
            <a:pPr lvl="2"/>
            <a:r>
              <a:rPr lang="en-US" dirty="0"/>
              <a:t>Brought to light poor governance in financial institutions and urged the regulator (ASIC) to take a ‘Why not litigate?’ approach</a:t>
            </a:r>
          </a:p>
          <a:p>
            <a:pPr lvl="1"/>
            <a:r>
              <a:rPr lang="en-US" sz="2000" dirty="0"/>
              <a:t>Global implosion in trust in institutions</a:t>
            </a:r>
          </a:p>
          <a:p>
            <a:pPr lvl="1"/>
            <a:r>
              <a:rPr lang="en-US" sz="2000" dirty="0"/>
              <a:t>Release of ASX Corporate Governance Principles and Recommendations </a:t>
            </a:r>
            <a:r>
              <a:rPr lang="mr-IN" sz="2000" dirty="0"/>
              <a:t>–</a:t>
            </a:r>
            <a:r>
              <a:rPr lang="en-US" sz="2000" dirty="0"/>
              <a:t> </a:t>
            </a:r>
          </a:p>
          <a:p>
            <a:pPr lvl="2"/>
            <a:r>
              <a:rPr lang="en-US" dirty="0"/>
              <a:t>These were somewhat controversial because the consultation draft contained text on the importance of an entity’s social licence to operate, which was subsequently removed</a:t>
            </a:r>
          </a:p>
          <a:p>
            <a:r>
              <a:rPr lang="en-US" dirty="0"/>
              <a:t>Review of the Australian Charities and Not-for-Profit Commission (ACNC) </a:t>
            </a:r>
          </a:p>
        </p:txBody>
      </p:sp>
    </p:spTree>
    <p:extLst>
      <p:ext uri="{BB962C8B-B14F-4D97-AF65-F5344CB8AC3E}">
        <p14:creationId xmlns:p14="http://schemas.microsoft.com/office/powerpoint/2010/main" val="52831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Australian regulatory and governance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Constitutional aspects</a:t>
            </a:r>
          </a:p>
          <a:p>
            <a:r>
              <a:rPr lang="en-US" dirty="0"/>
              <a:t>Australian Charities and Not-for-Profit Commission Act 2012</a:t>
            </a:r>
          </a:p>
          <a:p>
            <a:r>
              <a:rPr lang="en-US" dirty="0"/>
              <a:t>Australian Charities and Not-for-Profits Commission Regulations 2013</a:t>
            </a:r>
          </a:p>
          <a:p>
            <a:pPr lvl="1"/>
            <a:r>
              <a:rPr lang="en-US" dirty="0"/>
              <a:t>Governance standards</a:t>
            </a:r>
          </a:p>
          <a:p>
            <a:r>
              <a:rPr lang="en-US" dirty="0"/>
              <a:t>Other layers of regulation</a:t>
            </a:r>
          </a:p>
        </p:txBody>
      </p:sp>
    </p:spTree>
    <p:extLst>
      <p:ext uri="{BB962C8B-B14F-4D97-AF65-F5344CB8AC3E}">
        <p14:creationId xmlns:p14="http://schemas.microsoft.com/office/powerpoint/2010/main" val="360346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Overview of governance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Purpose and not-for-profit nature of a registered entity</a:t>
            </a:r>
          </a:p>
          <a:p>
            <a:r>
              <a:rPr lang="en-US" dirty="0"/>
              <a:t>2. Accountability to members</a:t>
            </a:r>
          </a:p>
          <a:p>
            <a:r>
              <a:rPr lang="en-US" dirty="0"/>
              <a:t>3. Compliance with Australian laws</a:t>
            </a:r>
          </a:p>
          <a:p>
            <a:r>
              <a:rPr lang="en-US" dirty="0"/>
              <a:t>4. Suitability of responsible persons</a:t>
            </a:r>
          </a:p>
          <a:p>
            <a:r>
              <a:rPr lang="en-US" dirty="0"/>
              <a:t>5. Duties of responsible persons (referred to as ‘responsible entities’)</a:t>
            </a:r>
          </a:p>
        </p:txBody>
      </p:sp>
    </p:spTree>
    <p:extLst>
      <p:ext uri="{BB962C8B-B14F-4D97-AF65-F5344CB8AC3E}">
        <p14:creationId xmlns:p14="http://schemas.microsoft.com/office/powerpoint/2010/main" val="343845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8998"/>
          </a:xfrm>
        </p:spPr>
        <p:txBody>
          <a:bodyPr>
            <a:normAutofit/>
          </a:bodyPr>
          <a:lstStyle/>
          <a:p>
            <a:r>
              <a:rPr lang="en-US" sz="2800" dirty="0"/>
              <a:t>Governance Standard 5(2)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636" y="923636"/>
            <a:ext cx="8360064" cy="5756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A registered entity must take reasonable steps to ensure that its responsible entities are subject to, and comply with, the following duties:</a:t>
            </a:r>
          </a:p>
          <a:p>
            <a:pPr>
              <a:buAutoNum type="alphaLcParenBoth"/>
            </a:pPr>
            <a:r>
              <a:rPr lang="en-US" sz="1600" dirty="0"/>
              <a:t>To exercise the responsible entity’s powers and discharge the responsible entity’s duties with the degree of care and diligence that a reasonable individual would exercise if they were a responsible entity of the registered entity;</a:t>
            </a:r>
          </a:p>
          <a:p>
            <a:pPr>
              <a:buAutoNum type="alphaLcParenBoth"/>
            </a:pPr>
            <a:r>
              <a:rPr lang="en-US" sz="1600" dirty="0"/>
              <a:t>To act in good faith in the registered entity’s best interests, and to further the purposes of the registered entity;</a:t>
            </a:r>
          </a:p>
          <a:p>
            <a:pPr>
              <a:buAutoNum type="alphaLcParenBoth"/>
            </a:pPr>
            <a:r>
              <a:rPr lang="en-US" sz="1600" dirty="0"/>
              <a:t>Not to misuse the responsible entity’s position;</a:t>
            </a:r>
          </a:p>
          <a:p>
            <a:pPr>
              <a:buAutoNum type="alphaLcParenBoth"/>
            </a:pPr>
            <a:r>
              <a:rPr lang="en-US" sz="1600" dirty="0"/>
              <a:t>Not to misuse information obtained in the performance of the responsible entity’s duties as a responsible entity of the registered entity; </a:t>
            </a:r>
          </a:p>
          <a:p>
            <a:pPr>
              <a:buAutoNum type="alphaLcParenBoth"/>
            </a:pPr>
            <a:r>
              <a:rPr lang="en-US" sz="1600" dirty="0"/>
              <a:t>To disclose perceived or actual material conflicts of interest of the responsible entity </a:t>
            </a:r>
            <a:r>
              <a:rPr lang="mr-IN" sz="1600" dirty="0"/>
              <a:t>…</a:t>
            </a:r>
            <a:endParaRPr lang="en-AU" sz="1600" dirty="0"/>
          </a:p>
          <a:p>
            <a:pPr>
              <a:buAutoNum type="alphaLcParenBoth"/>
            </a:pPr>
            <a:r>
              <a:rPr lang="en-AU" sz="1600" dirty="0"/>
              <a:t>To ensure that the registered entity’s financial affairs are managed in a responsible manner;</a:t>
            </a:r>
          </a:p>
          <a:p>
            <a:pPr>
              <a:buAutoNum type="alphaLcParenBoth"/>
            </a:pPr>
            <a:r>
              <a:rPr lang="en-AU" sz="1600" dirty="0"/>
              <a:t>Not to allow the registered entity to operate while insolvent</a:t>
            </a:r>
            <a:r>
              <a:rPr lang="mr-IN" sz="1600" dirty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688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Appraisal of the Governance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4" y="1257301"/>
            <a:ext cx="7947026" cy="4868863"/>
          </a:xfrm>
        </p:spPr>
        <p:txBody>
          <a:bodyPr>
            <a:normAutofit/>
          </a:bodyPr>
          <a:lstStyle/>
          <a:p>
            <a:r>
              <a:rPr lang="en-US" dirty="0"/>
              <a:t>ACNC Review:</a:t>
            </a:r>
          </a:p>
          <a:p>
            <a:pPr lvl="1"/>
            <a:r>
              <a:rPr lang="en-US" dirty="0"/>
              <a:t>The system is ‘complex and confusing’ and it is ‘unreasonable to expect volunteer directors working within the sector to understand and comply with multiple jurisdictional and sometimes inconsistent governance requirements’.</a:t>
            </a:r>
          </a:p>
          <a:p>
            <a:r>
              <a:rPr lang="en-US" dirty="0"/>
              <a:t>Accountability and Enforcement Issues	</a:t>
            </a:r>
          </a:p>
          <a:p>
            <a:pPr lvl="1"/>
            <a:r>
              <a:rPr lang="en-US" dirty="0"/>
              <a:t>Duties are imposed on the entity rather than on individuals</a:t>
            </a:r>
          </a:p>
          <a:p>
            <a:pPr lvl="1"/>
            <a:r>
              <a:rPr lang="en-US" dirty="0"/>
              <a:t>Some duties in the Corporations Act have been turned off</a:t>
            </a:r>
          </a:p>
          <a:p>
            <a:pPr lvl="1"/>
            <a:r>
              <a:rPr lang="en-US" dirty="0"/>
              <a:t>Interaction with associations legislation is complex</a:t>
            </a:r>
          </a:p>
          <a:p>
            <a:pPr lvl="1"/>
            <a:r>
              <a:rPr lang="en-US" dirty="0"/>
              <a:t>Detection and sanctions</a:t>
            </a:r>
          </a:p>
          <a:p>
            <a:r>
              <a:rPr lang="en-US" dirty="0"/>
              <a:t>Anecdotal Evidence</a:t>
            </a:r>
          </a:p>
        </p:txBody>
      </p:sp>
    </p:spTree>
    <p:extLst>
      <p:ext uri="{BB962C8B-B14F-4D97-AF65-F5344CB8AC3E}">
        <p14:creationId xmlns:p14="http://schemas.microsoft.com/office/powerpoint/2010/main" val="23410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95180"/>
          </a:xfrm>
        </p:spPr>
        <p:txBody>
          <a:bodyPr>
            <a:normAutofit/>
          </a:bodyPr>
          <a:lstStyle/>
          <a:p>
            <a:r>
              <a:rPr lang="en-US" dirty="0"/>
              <a:t>Overall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governance standards per se are not problematic</a:t>
            </a:r>
          </a:p>
          <a:p>
            <a:r>
              <a:rPr lang="en-US" dirty="0"/>
              <a:t>Problems with application</a:t>
            </a:r>
          </a:p>
          <a:p>
            <a:r>
              <a:rPr lang="en-US" dirty="0"/>
              <a:t>Constitutional issues in Australia</a:t>
            </a:r>
          </a:p>
          <a:p>
            <a:r>
              <a:rPr lang="en-US" dirty="0"/>
              <a:t>Need for simplification</a:t>
            </a:r>
          </a:p>
          <a:p>
            <a:r>
              <a:rPr lang="en-US" dirty="0"/>
              <a:t>Note also AICD NPF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3745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170</TotalTime>
  <Words>396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Rockwell</vt:lpstr>
      <vt:lpstr>Wingdings</vt:lpstr>
      <vt:lpstr>Advantage</vt:lpstr>
      <vt:lpstr>Australian Governance Standards </vt:lpstr>
      <vt:lpstr>Broader Context</vt:lpstr>
      <vt:lpstr>Australian regulatory and governance framework</vt:lpstr>
      <vt:lpstr>Overview of governance standards</vt:lpstr>
      <vt:lpstr>Governance Standard 5(2)</vt:lpstr>
      <vt:lpstr>Appraisal of the Governance Standards</vt:lpstr>
      <vt:lpstr>Overall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Governance Standards</dc:title>
  <dc:creator>Rosemary</dc:creator>
  <cp:lastModifiedBy>Sara OHara</cp:lastModifiedBy>
  <cp:revision>23</cp:revision>
  <dcterms:created xsi:type="dcterms:W3CDTF">2019-03-20T08:08:17Z</dcterms:created>
  <dcterms:modified xsi:type="dcterms:W3CDTF">2019-04-09T01:33:56Z</dcterms:modified>
</cp:coreProperties>
</file>